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37" r:id="rId3"/>
    <p:sldId id="265" r:id="rId4"/>
    <p:sldId id="267" r:id="rId5"/>
    <p:sldId id="264" r:id="rId6"/>
    <p:sldId id="329" r:id="rId7"/>
    <p:sldId id="328" r:id="rId8"/>
    <p:sldId id="268" r:id="rId9"/>
    <p:sldId id="274" r:id="rId10"/>
    <p:sldId id="270" r:id="rId11"/>
    <p:sldId id="269"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26" r:id="rId51"/>
    <p:sldId id="333"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2" dt="2022-09-11T14:56:03.53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p:scale>
          <a:sx n="100" d="100"/>
          <a:sy n="100" d="100"/>
        </p:scale>
        <p:origin x="264"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2-09-13T15:42:06.852" v="709" actId="20577"/>
      <pc:docMkLst>
        <pc:docMk/>
      </pc:docMkLst>
      <pc:sldChg chg="modSp mod">
        <pc:chgData name="Weifeng Xu" userId="e7aed605-a3dd-4d5a-a692-a87037af107b" providerId="ADAL" clId="{23D80017-B06C-4CAA-839F-927EEB5EF2EE}" dt="2022-09-13T15:37:55.345" v="691" actId="20577"/>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2-02-22T22:37:13.522" v="649" actId="20577"/>
          <ac:spMkLst>
            <pc:docMk/>
            <pc:sldMk cId="1862936662" sldId="264"/>
            <ac:spMk id="9" creationId="{00000000-0000-0000-0000-000000000000}"/>
          </ac:spMkLst>
        </pc:sp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2-09-11T15:03:54.198" v="684" actId="20577"/>
        <pc:sldMkLst>
          <pc:docMk/>
          <pc:sldMk cId="3328989461" sldId="309"/>
        </pc:sldMkLst>
        <pc:spChg chg="mod">
          <ac:chgData name="Weifeng Xu" userId="e7aed605-a3dd-4d5a-a692-a87037af107b" providerId="ADAL" clId="{23D80017-B06C-4CAA-839F-927EEB5EF2EE}" dt="2022-09-11T15:02:54.838" v="664" actId="20577"/>
          <ac:spMkLst>
            <pc:docMk/>
            <pc:sldMk cId="3328989461" sldId="309"/>
            <ac:spMk id="4" creationId="{00000000-0000-0000-0000-000000000000}"/>
          </ac:spMkLst>
        </pc:spChg>
        <pc:spChg chg="mod">
          <ac:chgData name="Weifeng Xu" userId="e7aed605-a3dd-4d5a-a692-a87037af107b" providerId="ADAL" clId="{23D80017-B06C-4CAA-839F-927EEB5EF2EE}" dt="2022-09-11T15:03:54.198" v="684" actId="20577"/>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del">
        <pc:chgData name="Weifeng Xu" userId="e7aed605-a3dd-4d5a-a692-a87037af107b" providerId="ADAL" clId="{23D80017-B06C-4CAA-839F-927EEB5EF2EE}" dt="2022-09-13T15:38:13.926" v="692" actId="47"/>
        <pc:sldMkLst>
          <pc:docMk/>
          <pc:sldMk cId="4245217235" sldId="327"/>
        </pc:sldMkLst>
      </pc:sldChg>
      <pc:sldChg chg="modSp mod">
        <pc:chgData name="Weifeng Xu" userId="e7aed605-a3dd-4d5a-a692-a87037af107b" providerId="ADAL" clId="{23D80017-B06C-4CAA-839F-927EEB5EF2EE}" dt="2022-02-22T14:34:20.641" v="648" actId="2057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 words: Windows Registry</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NTLM of these account?</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10000"/>
          </a:bodyPr>
          <a:lstStyle/>
          <a:p>
            <a:r>
              <a:rPr lang="en-US" dirty="0"/>
              <a:t>Created to identify application compatibility issues</a:t>
            </a:r>
          </a:p>
          <a:p>
            <a:pPr lvl="1"/>
            <a:r>
              <a:rPr lang="en-US" dirty="0"/>
              <a:t>It is used for quick search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i="1" dirty="0" err="1">
                <a:solidFill>
                  <a:srgbClr val="007DB5"/>
                </a:solidFill>
              </a:rPr>
              <a:t>RecentFileCache.bcf</a:t>
            </a:r>
            <a:r>
              <a:rPr lang="en-US" i="1" dirty="0">
                <a:solidFill>
                  <a:srgbClr val="007DB5"/>
                </a:solidFill>
              </a:rPr>
              <a:t>/</a:t>
            </a:r>
            <a:r>
              <a:rPr lang="en-US" i="1" dirty="0" err="1">
                <a:solidFill>
                  <a:srgbClr val="007DB5"/>
                </a:solidFill>
              </a:rPr>
              <a:t>Amcache</a:t>
            </a:r>
            <a:endParaRPr lang="en-US" i="1" dirty="0">
              <a:solidFill>
                <a:srgbClr val="007DB5"/>
              </a:solidFill>
            </a:endParaRPr>
          </a:p>
        </p:txBody>
      </p:sp>
      <p:sp>
        <p:nvSpPr>
          <p:cNvPr id="5" name="Content Placeholder 4"/>
          <p:cNvSpPr>
            <a:spLocks noGrp="1"/>
          </p:cNvSpPr>
          <p:nvPr>
            <p:ph idx="1"/>
          </p:nvPr>
        </p:nvSpPr>
        <p:spPr>
          <a:xfrm>
            <a:off x="838200" y="1825624"/>
            <a:ext cx="10515600" cy="3955500"/>
          </a:xfrm>
        </p:spPr>
        <p:txBody>
          <a:bodyPr>
            <a:normAutofit lnSpcReduction="10000"/>
          </a:bodyPr>
          <a:lstStyle/>
          <a:p>
            <a:r>
              <a:rPr lang="en-US" i="1" dirty="0" err="1">
                <a:solidFill>
                  <a:srgbClr val="007DB5"/>
                </a:solidFill>
              </a:rPr>
              <a:t>RecentFileCache.bcf</a:t>
            </a:r>
            <a:r>
              <a:rPr lang="en-US" i="1" dirty="0">
                <a:solidFill>
                  <a:srgbClr val="007DB5"/>
                </a:solidFill>
              </a:rPr>
              <a:t>  </a:t>
            </a:r>
            <a:r>
              <a:rPr lang="en-US" dirty="0"/>
              <a:t>vs. </a:t>
            </a:r>
            <a:r>
              <a:rPr lang="en-US" i="1" dirty="0" err="1">
                <a:solidFill>
                  <a:srgbClr val="007DB5"/>
                </a:solidFill>
              </a:rPr>
              <a:t>ShimCache</a:t>
            </a:r>
            <a:r>
              <a:rPr lang="en-US" i="1" dirty="0">
                <a:solidFill>
                  <a:srgbClr val="007DB5"/>
                </a:solidFill>
              </a:rPr>
              <a:t> </a:t>
            </a:r>
            <a:r>
              <a:rPr lang="en-US" dirty="0"/>
              <a:t>(Time difference)</a:t>
            </a:r>
          </a:p>
          <a:p>
            <a:pPr lvl="1"/>
            <a:r>
              <a:rPr lang="en-US" dirty="0"/>
              <a:t>Both</a:t>
            </a:r>
            <a:r>
              <a:rPr lang="en-US" i="1" dirty="0">
                <a:solidFill>
                  <a:srgbClr val="007DB5"/>
                </a:solidFill>
              </a:rPr>
              <a:t> </a:t>
            </a:r>
            <a:r>
              <a:rPr lang="en-US" dirty="0"/>
              <a:t>contain references to executed programs </a:t>
            </a:r>
            <a:endParaRPr lang="en-US" i="1" dirty="0">
              <a:solidFill>
                <a:srgbClr val="007DB5"/>
              </a:solidFill>
            </a:endParaRPr>
          </a:p>
          <a:p>
            <a:pPr lvl="1"/>
            <a:r>
              <a:rPr lang="en-US" i="1" dirty="0" err="1">
                <a:solidFill>
                  <a:srgbClr val="007DB5"/>
                </a:solidFill>
              </a:rPr>
              <a:t>RecentFileCache.bcf</a:t>
            </a:r>
            <a:r>
              <a:rPr lang="en-US" dirty="0"/>
              <a:t> =&gt;  </a:t>
            </a:r>
            <a:r>
              <a:rPr lang="en-US" dirty="0">
                <a:solidFill>
                  <a:srgbClr val="FF0000"/>
                </a:solidFill>
              </a:rPr>
              <a:t>recently</a:t>
            </a:r>
            <a:r>
              <a:rPr lang="en-US" dirty="0"/>
              <a:t> </a:t>
            </a:r>
            <a:r>
              <a:rPr lang="en-US" dirty="0">
                <a:solidFill>
                  <a:srgbClr val="FF0000"/>
                </a:solidFill>
              </a:rPr>
              <a:t>executed (copied</a:t>
            </a:r>
            <a:r>
              <a:rPr lang="en-US" dirty="0"/>
              <a:t> or </a:t>
            </a:r>
            <a:r>
              <a:rPr lang="en-US" dirty="0">
                <a:solidFill>
                  <a:srgbClr val="FF0000"/>
                </a:solidFill>
              </a:rPr>
              <a:t>downloaded</a:t>
            </a:r>
            <a:r>
              <a:rPr lang="en-US" dirty="0"/>
              <a:t> </a:t>
            </a:r>
            <a:r>
              <a:rPr lang="en-US" dirty="0">
                <a:solidFill>
                  <a:srgbClr val="FF0000"/>
                </a:solidFill>
              </a:rPr>
              <a:t>)</a:t>
            </a:r>
            <a:r>
              <a:rPr lang="en-US" dirty="0"/>
              <a:t>. </a:t>
            </a:r>
          </a:p>
          <a:p>
            <a:pPr lvl="1"/>
            <a:r>
              <a:rPr lang="en-US" i="1" dirty="0" err="1">
                <a:solidFill>
                  <a:srgbClr val="007DB5"/>
                </a:solidFill>
              </a:rPr>
              <a:t>ShimCache</a:t>
            </a:r>
            <a:r>
              <a:rPr lang="en-US" dirty="0"/>
              <a:t> contains =&gt; over an </a:t>
            </a:r>
            <a:r>
              <a:rPr lang="en-US" dirty="0">
                <a:solidFill>
                  <a:srgbClr val="FF0000"/>
                </a:solidFill>
              </a:rPr>
              <a:t>extended period of time</a:t>
            </a:r>
            <a:r>
              <a:rPr lang="en-US">
                <a:solidFill>
                  <a:srgbClr val="FF0000"/>
                </a:solidFill>
              </a:rPr>
              <a:t>/for compatibility</a:t>
            </a:r>
            <a:r>
              <a:rPr lang="en-US" dirty="0"/>
              <a:t>. </a:t>
            </a:r>
          </a:p>
          <a:p>
            <a:r>
              <a:rPr lang="en-US" i="1" dirty="0" err="1">
                <a:solidFill>
                  <a:srgbClr val="007DB5"/>
                </a:solidFill>
              </a:rPr>
              <a:t>RecentFileCache.bcf</a:t>
            </a:r>
            <a:r>
              <a:rPr lang="en-US" i="1" dirty="0">
                <a:solidFill>
                  <a:srgbClr val="007DB5"/>
                </a:solidFill>
              </a:rPr>
              <a:t> </a:t>
            </a:r>
          </a:p>
          <a:p>
            <a:pPr lvl="1"/>
            <a:r>
              <a:rPr lang="en-US" dirty="0"/>
              <a:t>Implemented since Windows </a:t>
            </a:r>
            <a:r>
              <a:rPr lang="en-US" dirty="0">
                <a:solidFill>
                  <a:srgbClr val="FF0000"/>
                </a:solidFill>
              </a:rPr>
              <a:t>7</a:t>
            </a:r>
          </a:p>
          <a:p>
            <a:pPr lvl="1"/>
            <a:r>
              <a:rPr lang="en-US" dirty="0"/>
              <a:t>a temporary storage location </a:t>
            </a:r>
          </a:p>
          <a:p>
            <a:r>
              <a:rPr lang="en-US" i="1" dirty="0" err="1">
                <a:solidFill>
                  <a:srgbClr val="007DB5"/>
                </a:solidFill>
              </a:rPr>
              <a:t>RecentFileCache</a:t>
            </a:r>
            <a:r>
              <a:rPr lang="en-US" i="1" dirty="0">
                <a:solidFill>
                  <a:srgbClr val="007DB5"/>
                </a:solidFill>
              </a:rPr>
              <a:t> </a:t>
            </a:r>
            <a:r>
              <a:rPr lang="en-US" dirty="0"/>
              <a:t>and</a:t>
            </a:r>
            <a:r>
              <a:rPr lang="en-US" i="1" dirty="0">
                <a:solidFill>
                  <a:srgbClr val="007DB5"/>
                </a:solidFill>
              </a:rPr>
              <a:t> forensics</a:t>
            </a:r>
            <a:endParaRPr lang="en-GB" dirty="0"/>
          </a:p>
          <a:p>
            <a:pPr lvl="1"/>
            <a:r>
              <a:rPr lang="en-GB" dirty="0"/>
              <a:t>an important artifact to record the traces of anti-forensic programs, portable programs, and external storage devices.</a:t>
            </a:r>
          </a:p>
          <a:p>
            <a:pPr lvl="1"/>
            <a:endParaRPr lang="en-US" dirty="0"/>
          </a:p>
        </p:txBody>
      </p:sp>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2699241"/>
          </a:xfrm>
        </p:spPr>
        <p:txBody>
          <a:bodyPr>
            <a:normAutofit/>
          </a:bodyPr>
          <a:lstStyle/>
          <a:p>
            <a:r>
              <a:rPr lang="en-US" dirty="0"/>
              <a:t>Stores metadata related to PE execution and program installation</a:t>
            </a:r>
          </a:p>
          <a:p>
            <a:pPr lvl="1"/>
            <a:r>
              <a:rPr lang="en-US" dirty="0"/>
              <a:t>on Windows 8 and Server 2008 R2 and above.</a:t>
            </a:r>
          </a:p>
          <a:p>
            <a:r>
              <a:rPr lang="en-US" dirty="0"/>
              <a:t>Location: </a:t>
            </a:r>
          </a:p>
          <a:p>
            <a:pPr lvl="1"/>
            <a:r>
              <a:rPr lang="en-US" i="1" dirty="0">
                <a:solidFill>
                  <a:srgbClr val="007DB5"/>
                </a:solidFill>
              </a:rPr>
              <a:t>C:\Windows\AppCompat\Programs\Amcache.hve</a:t>
            </a:r>
          </a:p>
        </p:txBody>
      </p:sp>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(DD </a:t>
            </a:r>
            <a:r>
              <a:rPr lang="en-US"/>
              <a:t>has Win 7), </a:t>
            </a:r>
            <a:r>
              <a:rPr lang="en-US" dirty="0"/>
              <a:t>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4366846" cy="4348529"/>
          </a:xfrm>
        </p:spPr>
        <p:txBody>
          <a:bodyPr/>
          <a:lstStyle/>
          <a:p>
            <a:r>
              <a:rPr lang="en-US" dirty="0"/>
              <a:t>What is partition/volume?</a:t>
            </a:r>
          </a:p>
          <a:p>
            <a:pPr lvl="1"/>
            <a:r>
              <a:rPr lang="en-US" dirty="0"/>
              <a:t>Boot partition</a:t>
            </a:r>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US" dirty="0"/>
              <a:t>Contains the boot loader/bootstrap/MBR/GPT for booting OS</a:t>
            </a:r>
          </a:p>
          <a:p>
            <a:r>
              <a:rPr lang="en-US" dirty="0"/>
              <a:t>Partitions shown on a physical disk</a:t>
            </a:r>
          </a:p>
        </p:txBody>
      </p:sp>
      <p:pic>
        <p:nvPicPr>
          <p:cNvPr id="6" name="Picture 5"/>
          <p:cNvPicPr>
            <a:picLocks noChangeAspect="1"/>
          </p:cNvPicPr>
          <p:nvPr/>
        </p:nvPicPr>
        <p:blipFill>
          <a:blip r:embed="rId3"/>
          <a:stretch>
            <a:fillRect/>
          </a:stretch>
        </p:blipFill>
        <p:spPr>
          <a:xfrm>
            <a:off x="5519901" y="4112273"/>
            <a:ext cx="3435962" cy="2745727"/>
          </a:xfrm>
          <a:prstGeom prst="rect">
            <a:avLst/>
          </a:prstGeom>
        </p:spPr>
      </p:pic>
      <p:pic>
        <p:nvPicPr>
          <p:cNvPr id="12" name="Picture 11"/>
          <p:cNvPicPr>
            <a:picLocks noChangeAspect="1"/>
          </p:cNvPicPr>
          <p:nvPr/>
        </p:nvPicPr>
        <p:blipFill>
          <a:blip r:embed="rId4"/>
          <a:stretch>
            <a:fillRect/>
          </a:stretch>
        </p:blipFill>
        <p:spPr>
          <a:xfrm>
            <a:off x="5519901" y="1848176"/>
            <a:ext cx="4662042" cy="2151712"/>
          </a:xfrm>
          <a:prstGeom prst="rect">
            <a:avLst/>
          </a:prstGeom>
        </p:spPr>
      </p:pic>
      <p:cxnSp>
        <p:nvCxnSpPr>
          <p:cNvPr id="14" name="Straight Arrow Connector 13"/>
          <p:cNvCxnSpPr/>
          <p:nvPr/>
        </p:nvCxnSpPr>
        <p:spPr>
          <a:xfrm>
            <a:off x="3868616" y="3197672"/>
            <a:ext cx="2031999" cy="1776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3790462" y="2405064"/>
            <a:ext cx="3630613" cy="86488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080000" y="3849385"/>
            <a:ext cx="2571262" cy="262888"/>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4649331" y="4456350"/>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spTree>
    <p:extLst>
      <p:ext uri="{BB962C8B-B14F-4D97-AF65-F5344CB8AC3E}">
        <p14:creationId xmlns:p14="http://schemas.microsoft.com/office/powerpoint/2010/main" val="64388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19101</TotalTime>
  <Words>3118</Words>
  <Application>Microsoft Office PowerPoint</Application>
  <PresentationFormat>Widescreen</PresentationFormat>
  <Paragraphs>309</Paragraphs>
  <Slides>52</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Open Sans</vt:lpstr>
      <vt:lpstr>Raleway</vt:lpstr>
      <vt:lpstr>Roboto</vt:lpstr>
      <vt:lpstr>Source Code Pro</vt:lpstr>
      <vt:lpstr>Times New Roman</vt:lpstr>
      <vt:lpstr>Verdana</vt:lpstr>
      <vt:lpstr>Office Theme</vt:lpstr>
      <vt:lpstr>Investigate Data Leakage Case </vt:lpstr>
      <vt:lpstr>The Sleuth Kit (TSK Layers)</vt:lpstr>
      <vt:lpstr>1. What are the hash values (MD5 &amp; SHA-1) of the image? (Linux)</vt:lpstr>
      <vt:lpstr>PowerPoint Presentation</vt:lpstr>
      <vt:lpstr>2.1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NTLM of these account?</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RecentFileCache.bcf/Amcache</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Summary of 11.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2022-09-13T15:42:08Z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